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62" r:id="rId6"/>
    <p:sldId id="264" r:id="rId7"/>
    <p:sldId id="263" r:id="rId8"/>
    <p:sldId id="288" r:id="rId9"/>
    <p:sldId id="266" r:id="rId10"/>
    <p:sldId id="259" r:id="rId11"/>
    <p:sldId id="270" r:id="rId12"/>
    <p:sldId id="272" r:id="rId13"/>
    <p:sldId id="289" r:id="rId14"/>
    <p:sldId id="274" r:id="rId15"/>
    <p:sldId id="275" r:id="rId16"/>
    <p:sldId id="278" r:id="rId17"/>
    <p:sldId id="284" r:id="rId18"/>
    <p:sldId id="285" r:id="rId19"/>
    <p:sldId id="286" r:id="rId20"/>
    <p:sldId id="287" r:id="rId21"/>
    <p:sldId id="290" r:id="rId22"/>
  </p:sldIdLst>
  <p:sldSz cx="18288000" cy="10287000"/>
  <p:notesSz cx="6858000" cy="9144000"/>
  <p:embeddedFontLst>
    <p:embeddedFont>
      <p:font typeface="Gothic A1 Bold" panose="020B0600000101010101" charset="-127"/>
      <p:regular r:id="rId24"/>
    </p:embeddedFont>
    <p:embeddedFont>
      <p:font typeface="Gothic A1 Medium" panose="020B0600000101010101" charset="-127"/>
      <p:regular r:id="rId25"/>
    </p:embeddedFont>
    <p:embeddedFont>
      <p:font typeface="Gothic A1 Ultra-Bold" panose="020B0600000101010101" charset="-127"/>
      <p:regular r:id="rId26"/>
    </p:embeddedFont>
    <p:embeddedFont>
      <p:font typeface="Montserrat Ultra-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FD9"/>
    <a:srgbClr val="9E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-128" y="10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E3F1D-043E-4D47-9567-D337C324E0FA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1C70-5727-4927-ADF1-00A56BAF1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8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Gothic A1 Bold"/>
                <a:ea typeface="Gothic A1 Bold"/>
              </a:rPr>
              <a:t>JWT </a:t>
            </a:r>
            <a:r>
              <a:rPr lang="en-US" sz="8499" spc="-169" dirty="0" err="1">
                <a:solidFill>
                  <a:srgbClr val="0B3B7B"/>
                </a:solidFill>
                <a:latin typeface="Gothic A1 Bold"/>
                <a:ea typeface="Gothic A1 Bold"/>
              </a:rPr>
              <a:t>인증과</a:t>
            </a:r>
            <a:r>
              <a:rPr lang="en-US" sz="8499" spc="-169" dirty="0">
                <a:solidFill>
                  <a:srgbClr val="0B3B7B"/>
                </a:solidFill>
                <a:latin typeface="Gothic A1 Bold"/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latin typeface="Gothic A1 Bold"/>
                <a:ea typeface="Gothic A1 Bold"/>
              </a:rPr>
              <a:t>권한을</a:t>
            </a:r>
            <a:endParaRPr lang="en-US" sz="8499" spc="-169" dirty="0">
              <a:solidFill>
                <a:srgbClr val="0B3B7B"/>
              </a:solidFill>
              <a:latin typeface="Gothic A1 Bold"/>
              <a:ea typeface="Gothic A1 Bold"/>
            </a:endParaRPr>
          </a:p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이용한</a:t>
            </a:r>
            <a:r>
              <a:rPr lang="en-US" sz="8499" spc="-169" dirty="0">
                <a:solidFill>
                  <a:srgbClr val="0B3B7B"/>
                </a:solidFill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웹기반</a:t>
            </a:r>
            <a:r>
              <a:rPr lang="en-US" sz="8499" spc="-169" dirty="0">
                <a:solidFill>
                  <a:srgbClr val="0B3B7B"/>
                </a:solidFill>
                <a:ea typeface="Gothic A1 Bold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Bold"/>
              </a:rPr>
              <a:t>채팅</a:t>
            </a:r>
            <a:endParaRPr lang="en-US" sz="8499" spc="-169" dirty="0">
              <a:solidFill>
                <a:srgbClr val="0B3B7B"/>
              </a:solidFill>
              <a:ea typeface="Gothic A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0B3B7B"/>
                </a:solidFill>
                <a:latin typeface="Gothic A1 Ultra-Bold"/>
                <a:ea typeface="Gothic A1 Ultra-Bold"/>
              </a:rPr>
              <a:t>2018305068 정동기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3338859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68783" y="6360397"/>
            <a:ext cx="4169865" cy="2678109"/>
            <a:chOff x="0" y="0"/>
            <a:chExt cx="5559820" cy="357081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9067" y="3338859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57387" y="6360397"/>
            <a:ext cx="4169865" cy="2678109"/>
            <a:chOff x="0" y="0"/>
            <a:chExt cx="5559820" cy="357081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3" name="AutoShape 33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50472" y="3338859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09764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09764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649352" y="6360397"/>
            <a:ext cx="4169865" cy="2678109"/>
            <a:chOff x="0" y="0"/>
            <a:chExt cx="5559820" cy="35708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559820" cy="939796"/>
              <a:chOff x="0" y="0"/>
              <a:chExt cx="1098236" cy="18563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9823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185639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098236" cy="214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990596"/>
              <a:ext cx="5559820" cy="2580215"/>
              <a:chOff x="0" y="0"/>
              <a:chExt cx="1098236" cy="50967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9823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8236" h="509672">
                    <a:moveTo>
                      <a:pt x="0" y="0"/>
                    </a:moveTo>
                    <a:lnTo>
                      <a:pt x="1098236" y="0"/>
                    </a:lnTo>
                    <a:lnTo>
                      <a:pt x="109823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098236" cy="538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747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TextBox 54"/>
          <p:cNvSpPr txBox="1"/>
          <p:nvPr/>
        </p:nvSpPr>
        <p:spPr>
          <a:xfrm>
            <a:off x="2648497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로그인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48497" y="4224747"/>
            <a:ext cx="3810437" cy="108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회원가입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로그인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비밀번호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찾기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2648497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게시판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648497" y="7124700"/>
            <a:ext cx="3810437" cy="18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작성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수정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페이징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게시글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찾기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댓글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-</a:t>
            </a:r>
            <a:r>
              <a:rPr lang="ko-KR" altLang="en-US" sz="1900" b="1" spc="-19" dirty="0" err="1">
                <a:solidFill>
                  <a:srgbClr val="494949"/>
                </a:solidFill>
                <a:ea typeface="Gothic A1"/>
              </a:rPr>
              <a:t>대댓글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(</a:t>
            </a: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수정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, </a:t>
            </a:r>
            <a:r>
              <a:rPr lang="ko-KR" altLang="en-US" sz="1900" b="1" spc="-19" dirty="0">
                <a:solidFill>
                  <a:srgbClr val="494949"/>
                </a:solidFill>
                <a:ea typeface="Gothic A1"/>
              </a:rPr>
              <a:t>삭제</a:t>
            </a:r>
            <a:r>
              <a:rPr lang="en-US" altLang="ko-KR" sz="1900" b="1" spc="-19" dirty="0">
                <a:solidFill>
                  <a:srgbClr val="494949"/>
                </a:solidFill>
                <a:ea typeface="Gothic A1"/>
              </a:rPr>
              <a:t>)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238782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latin typeface="Gothic A1 Ultra-Bold"/>
                <a:ea typeface="Gothic A1 Ultra-Bold"/>
              </a:rPr>
              <a:t>JWT 인증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238782" y="4224747"/>
            <a:ext cx="3810437" cy="3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HTTP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통신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시 JWT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인증</a:t>
            </a:r>
            <a:r>
              <a:rPr lang="en-US" sz="1900" b="1" spc="-19" dirty="0">
                <a:solidFill>
                  <a:srgbClr val="494949"/>
                </a:solidFill>
              </a:rPr>
              <a:t>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238782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파일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238782" y="7246285"/>
            <a:ext cx="381043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파일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저장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파일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삭제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29066" y="3455074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사용자 관리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829066" y="4224747"/>
            <a:ext cx="3810437" cy="14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ea typeface="Gothic A1"/>
              </a:rPr>
              <a:t>사용자</a:t>
            </a:r>
            <a:r>
              <a:rPr lang="en-US" sz="1900" b="1" spc="-19" dirty="0">
                <a:ea typeface="Gothic A1"/>
              </a:rPr>
              <a:t> </a:t>
            </a:r>
            <a:r>
              <a:rPr lang="en-US" sz="1900" b="1" spc="-19" dirty="0" err="1">
                <a:ea typeface="Gothic A1"/>
              </a:rPr>
              <a:t>권한</a:t>
            </a:r>
            <a:r>
              <a:rPr lang="en-US" sz="1900" b="1" spc="-19" dirty="0">
                <a:ea typeface="Gothic A1"/>
              </a:rPr>
              <a:t> </a:t>
            </a:r>
            <a:r>
              <a:rPr lang="en-US" sz="1900" b="1" spc="-19" dirty="0" err="1">
                <a:ea typeface="Gothic A1"/>
              </a:rPr>
              <a:t>부여</a:t>
            </a:r>
            <a:r>
              <a:rPr lang="en-US" sz="1900" b="1" spc="-19" dirty="0">
                <a:ea typeface="Gothic A1"/>
              </a:rPr>
              <a:t> 및</a:t>
            </a: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ea typeface="Gothic A1"/>
              </a:rPr>
              <a:t>삭제</a:t>
            </a:r>
            <a:endParaRPr lang="en-US" sz="1900" b="1" spc="-19" dirty="0"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ea typeface="Gothic A1"/>
              </a:rPr>
              <a:t>내 정보</a:t>
            </a:r>
            <a:endParaRPr lang="en-US" altLang="ko-KR" sz="1900" b="1" spc="-19" dirty="0">
              <a:ea typeface="Gothic A1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b="1" spc="-19" dirty="0">
                <a:ea typeface="Gothic A1"/>
              </a:rPr>
              <a:t>상대방 정보</a:t>
            </a:r>
            <a:endParaRPr lang="en-US" sz="1900" b="1" spc="-19" dirty="0">
              <a:ea typeface="Gothic A1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829066" y="6476612"/>
            <a:ext cx="38104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-104">
                <a:solidFill>
                  <a:srgbClr val="FFFFFF"/>
                </a:solidFill>
                <a:ea typeface="Gothic A1 Ultra-Bold"/>
              </a:rPr>
              <a:t>채팅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829066" y="7246285"/>
            <a:ext cx="3810437" cy="71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공개</a:t>
            </a:r>
            <a:r>
              <a:rPr lang="en-US" sz="1900" b="1" spc="-19" dirty="0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 Medium"/>
              </a:rPr>
              <a:t>채팅</a:t>
            </a:r>
            <a:endParaRPr lang="en-US" sz="1900" b="1" spc="-19" dirty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개인</a:t>
            </a:r>
            <a:r>
              <a:rPr lang="en-US" sz="1900" b="1" spc="-19" dirty="0">
                <a:solidFill>
                  <a:srgbClr val="494949"/>
                </a:solidFill>
                <a:ea typeface="Gothic A1"/>
              </a:rPr>
              <a:t> </a:t>
            </a:r>
            <a:r>
              <a:rPr lang="en-US" sz="1900" b="1" spc="-19" dirty="0" err="1">
                <a:solidFill>
                  <a:srgbClr val="494949"/>
                </a:solidFill>
                <a:ea typeface="Gothic A1"/>
              </a:rPr>
              <a:t>채팅</a:t>
            </a:r>
            <a:endParaRPr lang="en-US" sz="1900" b="1" spc="-19" dirty="0">
              <a:solidFill>
                <a:srgbClr val="494949"/>
              </a:solidFill>
              <a:ea typeface="Gothic A1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주요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기능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1"/>
            <a:ext cx="7870371" cy="10633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JWT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토큰 발급 및 인증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240872"/>
            <a:ext cx="6102177" cy="23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16" name="그림 1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EBDF2F-4E27-50BD-5796-439FF189C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240872"/>
            <a:ext cx="6102177" cy="2348457"/>
          </a:xfrm>
          <a:prstGeom prst="rect">
            <a:avLst/>
          </a:prstGeom>
        </p:spPr>
      </p:pic>
      <p:grpSp>
        <p:nvGrpSpPr>
          <p:cNvPr id="14" name="Group 8">
            <a:extLst>
              <a:ext uri="{FF2B5EF4-FFF2-40B4-BE49-F238E27FC236}">
                <a16:creationId xmlns:a16="http://schemas.microsoft.com/office/drawing/2014/main" id="{1DA36522-F372-B6D5-2690-6944419EA26D}"/>
              </a:ext>
            </a:extLst>
          </p:cNvPr>
          <p:cNvGrpSpPr/>
          <p:nvPr/>
        </p:nvGrpSpPr>
        <p:grpSpPr>
          <a:xfrm>
            <a:off x="1286500" y="2479574"/>
            <a:ext cx="7870371" cy="7006959"/>
            <a:chOff x="0" y="0"/>
            <a:chExt cx="2072855" cy="509672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5079CAB-DFD3-B243-C158-FAD592ABC6BD}"/>
                </a:ext>
              </a:extLst>
            </p:cNvPr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06EFFB42-1ECB-51D8-3B66-FF0A7A0CE8CB}"/>
                </a:ext>
              </a:extLst>
            </p:cNvPr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7E1A35-AA2F-9FDA-B427-48ED9B071348}"/>
              </a:ext>
            </a:extLst>
          </p:cNvPr>
          <p:cNvSpPr txBox="1"/>
          <p:nvPr/>
        </p:nvSpPr>
        <p:spPr>
          <a:xfrm>
            <a:off x="1981200" y="2933700"/>
            <a:ext cx="65540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/>
              <a:t>접근 시 인증이 </a:t>
            </a:r>
            <a:r>
              <a:rPr lang="ko-KR" altLang="en-US" sz="2500" b="1" dirty="0" err="1"/>
              <a:t>필요없는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URL</a:t>
            </a:r>
            <a:r>
              <a:rPr lang="ko-KR" altLang="en-US" sz="2500" b="1" dirty="0"/>
              <a:t>과 정적 리소스 인증 건너뛰기</a:t>
            </a:r>
            <a:endParaRPr lang="en-US" altLang="ko-KR" sz="2500" b="1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 err="1"/>
              <a:t>엑세스</a:t>
            </a:r>
            <a:r>
              <a:rPr lang="ko-KR" altLang="en-US" sz="2500" b="1" dirty="0"/>
              <a:t> 토큰이 있는 경우 </a:t>
            </a:r>
            <a:r>
              <a:rPr lang="en-US" altLang="ko-KR" sz="2500" b="1" dirty="0"/>
              <a:t>( </a:t>
            </a:r>
            <a:r>
              <a:rPr lang="ko-KR" altLang="en-US" sz="2500" b="1" dirty="0" err="1"/>
              <a:t>리프레시</a:t>
            </a:r>
            <a:r>
              <a:rPr lang="ko-KR" altLang="en-US" sz="2500" b="1" dirty="0"/>
              <a:t> 토큰도 있는 경우 포함</a:t>
            </a:r>
            <a:r>
              <a:rPr lang="en-US" altLang="ko-KR" sz="2500" b="1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엑세스</a:t>
            </a:r>
            <a:r>
              <a:rPr lang="ko-KR" altLang="en-US" sz="2000" dirty="0"/>
              <a:t> 토큰이 맞는지 확인 후 인증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 err="1"/>
              <a:t>리프레시</a:t>
            </a:r>
            <a:r>
              <a:rPr lang="ko-KR" altLang="en-US" sz="2500" b="1" dirty="0"/>
              <a:t> 토큰만 </a:t>
            </a:r>
            <a:r>
              <a:rPr lang="ko-KR" altLang="en-US" sz="2500" b="1" dirty="0" err="1"/>
              <a:t>있는경우</a:t>
            </a:r>
            <a:endParaRPr lang="en-US" altLang="ko-KR" sz="25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리프레시</a:t>
            </a:r>
            <a:r>
              <a:rPr lang="ko-KR" altLang="en-US" sz="2000" dirty="0"/>
              <a:t> 토큰이 유효하다면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엑세스</a:t>
            </a:r>
            <a:r>
              <a:rPr lang="ko-KR" altLang="en-US" sz="2000" dirty="0"/>
              <a:t> 토큰과 </a:t>
            </a:r>
            <a:r>
              <a:rPr lang="ko-KR" altLang="en-US" sz="2000" dirty="0" err="1"/>
              <a:t>리프레시</a:t>
            </a:r>
            <a:r>
              <a:rPr lang="ko-KR" altLang="en-US" sz="2000" dirty="0"/>
              <a:t> 토큰을 생성 후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 err="1"/>
              <a:t>리프레시</a:t>
            </a:r>
            <a:r>
              <a:rPr lang="ko-KR" altLang="en-US" sz="2000" dirty="0"/>
              <a:t> 토큰을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 marL="800100" lvl="1" indent="-342900">
              <a:buAutoNum type="arabicParenR"/>
            </a:pPr>
            <a:r>
              <a:rPr lang="ko-KR" altLang="en-US" sz="2000" dirty="0"/>
              <a:t>클라이언트에게 </a:t>
            </a:r>
            <a:r>
              <a:rPr lang="ko-KR" altLang="en-US" sz="2000" dirty="0" err="1"/>
              <a:t>엑세스</a:t>
            </a:r>
            <a:r>
              <a:rPr lang="ko-KR" altLang="en-US" sz="2000" dirty="0"/>
              <a:t> 토큰과 </a:t>
            </a:r>
            <a:r>
              <a:rPr lang="ko-KR" altLang="en-US" sz="2000" dirty="0" err="1"/>
              <a:t>리프레시</a:t>
            </a:r>
            <a:r>
              <a:rPr lang="ko-KR" altLang="en-US" sz="2000" dirty="0"/>
              <a:t> 토큰 보내주기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500" b="1" dirty="0"/>
              <a:t>둘 다 없는 경우</a:t>
            </a:r>
            <a:endParaRPr lang="en-US" altLang="ko-KR" sz="25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sz="2000" dirty="0" err="1"/>
              <a:t>엑세스</a:t>
            </a:r>
            <a:r>
              <a:rPr lang="ko-KR" altLang="en-US" sz="2000" dirty="0"/>
              <a:t> 거부</a:t>
            </a:r>
          </a:p>
        </p:txBody>
      </p:sp>
    </p:spTree>
    <p:extLst>
      <p:ext uri="{BB962C8B-B14F-4D97-AF65-F5344CB8AC3E}">
        <p14:creationId xmlns:p14="http://schemas.microsoft.com/office/powerpoint/2010/main" val="1460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28921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권한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244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ADMIN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MANAGER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USER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SEMIUSER</a:t>
            </a: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GUEST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2FA0E2-8D68-EF5E-8A6A-A8DB94CD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291959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- ADMIN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사용자 권한 설정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회원 삭제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2FA0E2-8D68-EF5E-8A6A-A8DB94CD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291959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7095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b="1" spc="-220" dirty="0">
                <a:solidFill>
                  <a:srgbClr val="1FA1E4"/>
                </a:solidFill>
                <a:ea typeface="Gothic A1 Ultra-Bold"/>
              </a:rPr>
              <a:t>사용자 관리 </a:t>
            </a:r>
            <a:r>
              <a:rPr lang="en-US" altLang="ko-KR" sz="5500" b="1" spc="-220" dirty="0">
                <a:solidFill>
                  <a:srgbClr val="1FA1E4"/>
                </a:solidFill>
                <a:ea typeface="Gothic A1 Ultra-Bold"/>
              </a:rPr>
              <a:t>- MANAGER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사용자 권한 설정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en-US" sz="2099" spc="-52" dirty="0">
                <a:solidFill>
                  <a:srgbClr val="494949"/>
                </a:solidFill>
                <a:ea typeface="Gothic A1 Light Bold"/>
              </a:rPr>
              <a:t>ADMIN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 포함 안함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203D2A-0FDB-2F27-5820-50FB021F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682094"/>
            <a:ext cx="6400800" cy="36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479940"/>
            <a:ext cx="7870371" cy="15967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3629" y="5342532"/>
            <a:ext cx="4957437" cy="4227702"/>
          </a:xfrm>
          <a:custGeom>
            <a:avLst/>
            <a:gdLst/>
            <a:ahLst/>
            <a:cxnLst/>
            <a:rect l="l" t="t" r="r" b="b"/>
            <a:pathLst>
              <a:path w="4957437" h="4227702">
                <a:moveTo>
                  <a:pt x="0" y="0"/>
                </a:moveTo>
                <a:lnTo>
                  <a:pt x="4957436" y="0"/>
                </a:lnTo>
                <a:lnTo>
                  <a:pt x="4957436" y="4227702"/>
                </a:lnTo>
                <a:lnTo>
                  <a:pt x="0" y="422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624560"/>
            <a:ext cx="7340264" cy="9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게시판</a:t>
            </a: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및 파일</a:t>
            </a:r>
            <a:r>
              <a:rPr lang="en-US" altLang="ko-KR" sz="2099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댓글</a:t>
            </a:r>
            <a:endParaRPr lang="en-US" altLang="ko-KR" sz="2099" spc="-52" dirty="0">
              <a:solidFill>
                <a:srgbClr val="494949"/>
              </a:solidFill>
              <a:ea typeface="Gothic A1 Light Bold"/>
            </a:endParaRPr>
          </a:p>
          <a:p>
            <a:pPr marL="453388" lvl="1" indent="-226694" algn="just">
              <a:lnSpc>
                <a:spcPts val="3884"/>
              </a:lnSpc>
              <a:buFont typeface="Arial"/>
              <a:buChar char="•"/>
            </a:pPr>
            <a:r>
              <a:rPr lang="ko-KR" altLang="en-US" sz="2099" spc="-52" dirty="0">
                <a:solidFill>
                  <a:srgbClr val="494949"/>
                </a:solidFill>
                <a:ea typeface="Gothic A1 Light Bold"/>
              </a:rPr>
              <a:t>채팅</a:t>
            </a:r>
            <a:endParaRPr lang="en-US" sz="2099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EEBA37-3FFE-A79C-6DCE-9BFECFF4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653" y="2705100"/>
            <a:ext cx="6371747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76200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 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게시판 및 파일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,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댓글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694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GUEST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는 사용 불가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저장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ADMIN,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MANAGER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: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자신의 권한 이상만 게시글 읽기 가능</a:t>
            </a:r>
            <a:endParaRPr lang="en-US" altLang="ko-KR" sz="1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수정 및 삭제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글쓴이만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읽기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SEMIUSER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는 파일 접근 금지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댓글과 </a:t>
            </a:r>
            <a:r>
              <a:rPr lang="ko-KR" altLang="en-US" sz="2000" spc="-52" dirty="0" err="1">
                <a:solidFill>
                  <a:srgbClr val="494949"/>
                </a:solidFill>
                <a:ea typeface="Gothic A1 Light Bold"/>
              </a:rPr>
              <a:t>대댓글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(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 수정 및 삭제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)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는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SEMIUSER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도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읽기 권한이 있다면 작성자 이상의 권한만 읽기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</a:t>
            </a:r>
            <a:r>
              <a:rPr lang="ko-KR" altLang="en-US" sz="2500" b="1" spc="-52" dirty="0" err="1">
                <a:solidFill>
                  <a:srgbClr val="494949"/>
                </a:solidFill>
                <a:ea typeface="Gothic A1 Light Bold"/>
              </a:rPr>
              <a:t>페이징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게시글 </a:t>
            </a:r>
            <a:r>
              <a:rPr lang="ko-KR" altLang="en-US" sz="2500" b="1" spc="-52" dirty="0" err="1">
                <a:solidFill>
                  <a:srgbClr val="494949"/>
                </a:solidFill>
                <a:ea typeface="Gothic A1 Light Bold"/>
              </a:rPr>
              <a:t>서치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 err="1">
                <a:solidFill>
                  <a:srgbClr val="494949"/>
                </a:solidFill>
                <a:ea typeface="Gothic A1 Light Bold"/>
              </a:rPr>
              <a:t>QueryDSL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을 이용하여 제목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내용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,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제목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+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내용 으로 검색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852B90-ACFA-8745-DCB0-27546E2B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400800" cy="3654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93E90D-155C-5A85-EC16-42FE128C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599" y="2705099"/>
            <a:ext cx="6400799" cy="3654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143C68-61AD-8F12-BF3C-6E54038F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597" y="2753274"/>
            <a:ext cx="6400799" cy="35330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E69A8B-0515-3A2D-1B9B-22EBE2BAE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595" y="2728015"/>
            <a:ext cx="6375778" cy="36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41148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권한 설정 </a:t>
            </a:r>
            <a:r>
              <a:rPr lang="en-US" altLang="ko-KR" sz="5500" spc="-220" dirty="0">
                <a:solidFill>
                  <a:srgbClr val="1FA1E4"/>
                </a:solidFill>
                <a:ea typeface="Gothic A1 Ultra-Bold"/>
              </a:rPr>
              <a:t>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채팅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344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GUEST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는 사용 불가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공개 채팅과 비공개 채팅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2" algn="just">
              <a:lnSpc>
                <a:spcPts val="3884"/>
              </a:lnSpc>
            </a:pPr>
            <a:endParaRPr lang="en-US" altLang="ko-KR" sz="20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사용자 방출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ADMIN, MANAGER, ROOM CREATER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방출 가능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  <a:p>
            <a:pPr marL="1141094" lvl="2" indent="-457200" algn="just">
              <a:lnSpc>
                <a:spcPts val="3884"/>
              </a:lnSpc>
              <a:buAutoNum type="arabicParenR"/>
            </a:pP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방출 시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queue [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개인 채팅 </a:t>
            </a:r>
            <a:r>
              <a:rPr lang="en-US" altLang="ko-KR" sz="2000" spc="-52" dirty="0">
                <a:solidFill>
                  <a:srgbClr val="494949"/>
                </a:solidFill>
                <a:ea typeface="Gothic A1 Light Bold"/>
              </a:rPr>
              <a:t>] </a:t>
            </a:r>
            <a:r>
              <a:rPr lang="ko-KR" altLang="en-US" sz="2000" spc="-52" dirty="0">
                <a:solidFill>
                  <a:srgbClr val="494949"/>
                </a:solidFill>
                <a:ea typeface="Gothic A1 Light Bold"/>
              </a:rPr>
              <a:t>으로 메시지를 보내줌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D7F2C4-F94E-BAD3-C40E-04D6D497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705100"/>
            <a:ext cx="6375773" cy="3657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F5FFAA-D9EB-0407-F7BB-A3BFA139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2705100"/>
            <a:ext cx="6375773" cy="3657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56F76D-9D3D-339D-D945-8FF0E49BB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599" y="2659026"/>
            <a:ext cx="6375773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673" y="326241"/>
            <a:ext cx="8615952" cy="10032583"/>
            <a:chOff x="0" y="0"/>
            <a:chExt cx="11487936" cy="133767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987" t="3733" r="27367" b="11925"/>
            <a:stretch>
              <a:fillRect/>
            </a:stretch>
          </p:blipFill>
          <p:spPr>
            <a:xfrm>
              <a:off x="0" y="0"/>
              <a:ext cx="11487936" cy="133767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3629" y="2247900"/>
            <a:ext cx="7870371" cy="350520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128105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시연 순서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730" y="2392520"/>
            <a:ext cx="7475470" cy="2943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로그인 후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JWT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확인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en-US" altLang="ko-KR" sz="2500" b="1" spc="-52" dirty="0" err="1">
                <a:solidFill>
                  <a:srgbClr val="494949"/>
                </a:solidFill>
                <a:ea typeface="Gothic A1 Light Bold"/>
              </a:rPr>
              <a:t>refreshToken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으로 </a:t>
            </a:r>
            <a:r>
              <a:rPr lang="en-US" altLang="ko-KR" sz="2500" b="1" spc="-52" dirty="0" err="1">
                <a:solidFill>
                  <a:srgbClr val="494949"/>
                </a:solidFill>
                <a:ea typeface="Gothic A1 Light Bold"/>
              </a:rPr>
              <a:t>accessToken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가져오기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사용자 권한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– ADMIN , MANAGER</a:t>
            </a: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게시판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 -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내 아래 권한 접근 금지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, SEMIUSER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파일 접근 금지</a:t>
            </a:r>
            <a:endParaRPr lang="en-US" altLang="ko-KR" sz="2500" b="1" spc="-52" dirty="0">
              <a:solidFill>
                <a:srgbClr val="494949"/>
              </a:solidFill>
              <a:ea typeface="Gothic A1 Light Bold"/>
            </a:endParaRPr>
          </a:p>
          <a:p>
            <a:pPr marL="683894" lvl="1" indent="-457200" algn="just">
              <a:lnSpc>
                <a:spcPts val="3884"/>
              </a:lnSpc>
              <a:buAutoNum type="arabicPeriod"/>
            </a:pP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채팅 추방 </a:t>
            </a:r>
            <a:r>
              <a:rPr lang="en-US" altLang="ko-KR" sz="2500" b="1" spc="-52" dirty="0">
                <a:solidFill>
                  <a:srgbClr val="494949"/>
                </a:solidFill>
                <a:ea typeface="Gothic A1 Light Bold"/>
              </a:rPr>
              <a:t>– </a:t>
            </a:r>
            <a:r>
              <a:rPr lang="ko-KR" altLang="en-US" sz="2500" b="1" spc="-52" dirty="0">
                <a:solidFill>
                  <a:srgbClr val="494949"/>
                </a:solidFill>
                <a:ea typeface="Gothic A1 Light Bold"/>
              </a:rPr>
              <a:t>비공개 채팅</a:t>
            </a:r>
            <a:endParaRPr lang="en-US" altLang="ko-KR" sz="2000" spc="-5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11B832-4083-0BC0-F69A-77008C1B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119" y="2705100"/>
            <a:ext cx="63642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1650" y="1151164"/>
            <a:ext cx="8648700" cy="8419070"/>
            <a:chOff x="0" y="0"/>
            <a:chExt cx="11531600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59" b="259"/>
            <a:stretch>
              <a:fillRect/>
            </a:stretch>
          </p:blipFill>
          <p:spPr>
            <a:xfrm>
              <a:off x="0" y="0"/>
              <a:ext cx="11531600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-306977" y="567978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3629" y="6398924"/>
            <a:ext cx="7870371" cy="1935161"/>
            <a:chOff x="0" y="0"/>
            <a:chExt cx="2072855" cy="509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작품</a:t>
            </a:r>
            <a:r>
              <a:rPr lang="en-US" sz="5500" spc="-220" dirty="0">
                <a:solidFill>
                  <a:srgbClr val="1FA1E4"/>
                </a:solidFill>
                <a:ea typeface="Gothic A1 Ultra-Bold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설명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5236874"/>
            <a:ext cx="660957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19" dirty="0" err="1">
                <a:solidFill>
                  <a:srgbClr val="1FA1E4"/>
                </a:solidFill>
                <a:ea typeface="Gothic A1 Ultra-Bold"/>
              </a:rPr>
              <a:t>목표</a:t>
            </a:r>
            <a:endParaRPr lang="en-US" sz="5499" spc="-219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22108" y="2370511"/>
            <a:ext cx="7340264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JWT (JSON Web Token)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게시판과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채팅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기능을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사이트입니다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JWT를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가지고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HTTP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성공하면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가능하게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또한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후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자신의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따라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접근할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기능이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달라집니다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latin typeface="Gothic A1 Medium"/>
              <a:ea typeface="Gothic A1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2108" y="6570521"/>
            <a:ext cx="7340264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JWT를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사용하여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데이터베이스와의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통신을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최소화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시켜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부하를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줄일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있으며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정보의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보안을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강화합니다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인증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정보에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있는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권한에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따라서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사용자의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사이트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접근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범위가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달라지며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높은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권한이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낮은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사용자를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관리하는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방법을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통해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보안을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1800" spc="-44" dirty="0" err="1">
                <a:solidFill>
                  <a:srgbClr val="494949"/>
                </a:solidFill>
                <a:latin typeface="Gothic A1 Medium"/>
                <a:ea typeface="Gothic A1 Medium"/>
              </a:rPr>
              <a:t>강화합니다</a:t>
            </a:r>
            <a:r>
              <a:rPr lang="en-US" sz="1800" spc="-44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-44" dirty="0">
              <a:solidFill>
                <a:srgbClr val="494949"/>
              </a:solidFill>
              <a:latin typeface="Gothic A1 Medium"/>
              <a:ea typeface="Gothic A1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11" name="시연 동영상">
            <a:hlinkClick r:id="" action="ppaction://media"/>
            <a:extLst>
              <a:ext uri="{FF2B5EF4-FFF2-40B4-BE49-F238E27FC236}">
                <a16:creationId xmlns:a16="http://schemas.microsoft.com/office/drawing/2014/main" id="{CFB0B407-704E-AF6B-F0B9-7A257F2F7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809625"/>
            <a:ext cx="15697200" cy="8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96700" y="4714151"/>
            <a:ext cx="12810500" cy="858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7000" spc="-220" dirty="0">
                <a:solidFill>
                  <a:srgbClr val="1FA1E4"/>
                </a:solidFill>
                <a:ea typeface="Gothic A1 Ultra-Bold"/>
              </a:rPr>
              <a:t>감사합니다</a:t>
            </a:r>
            <a:endParaRPr lang="en-US" sz="7000" spc="-220" dirty="0">
              <a:solidFill>
                <a:srgbClr val="1FA1E4"/>
              </a:solidFill>
              <a:ea typeface="Gothic A1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3458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812" y="7044291"/>
            <a:ext cx="7611784" cy="1843825"/>
            <a:chOff x="0" y="0"/>
            <a:chExt cx="2004750" cy="485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51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812" y="6364497"/>
            <a:ext cx="7611784" cy="698844"/>
            <a:chOff x="0" y="0"/>
            <a:chExt cx="2004750" cy="184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8405" y="7044291"/>
            <a:ext cx="7611784" cy="1843825"/>
            <a:chOff x="0" y="0"/>
            <a:chExt cx="2004750" cy="485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04750" cy="514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18935" y="7159436"/>
            <a:ext cx="4708257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2959" lvl="1" indent="-136480" algn="just">
              <a:lnSpc>
                <a:spcPts val="2022"/>
              </a:lnSpc>
              <a:buFont typeface="Arial"/>
              <a:buChar char="•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Spring Boot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JPA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security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JWT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WebSocket</a:t>
            </a:r>
          </a:p>
          <a:p>
            <a:pPr marL="545919" lvl="2" indent="-181973" algn="just">
              <a:lnSpc>
                <a:spcPts val="2022"/>
              </a:lnSpc>
              <a:buFont typeface="Arial"/>
              <a:buChar char="⚬"/>
            </a:pPr>
            <a:r>
              <a:rPr lang="en-US" sz="1264" spc="-18">
                <a:solidFill>
                  <a:srgbClr val="494949"/>
                </a:solidFill>
                <a:latin typeface="Gothic A1 Medium"/>
              </a:rPr>
              <a:t>Stomp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38405" y="6364497"/>
            <a:ext cx="7611784" cy="698844"/>
            <a:chOff x="0" y="0"/>
            <a:chExt cx="2004750" cy="1840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4750" cy="21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7812" y="3090151"/>
            <a:ext cx="7611784" cy="3226721"/>
            <a:chOff x="0" y="0"/>
            <a:chExt cx="10149045" cy="430229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710" t="23388" r="4629" b="16382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438405" y="3090151"/>
            <a:ext cx="7611784" cy="3226721"/>
            <a:chOff x="0" y="0"/>
            <a:chExt cx="10149045" cy="430229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1722" t="10277" r="382" b="29456"/>
            <a:stretch>
              <a:fillRect/>
            </a:stretch>
          </p:blipFill>
          <p:spPr>
            <a:xfrm>
              <a:off x="0" y="0"/>
              <a:ext cx="10149045" cy="4302294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357594" y="7177641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Jquery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AJAX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Socket.js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Medium"/>
              </a:rPr>
              <a:t>Stomp.js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7812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Front-End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38405" y="6464364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Back-End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2964540" y="6949041"/>
            <a:ext cx="3635742" cy="140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0"/>
              </a:lnSpc>
            </a:pPr>
            <a:endParaRPr/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mail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QueryDSL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MySQL</a:t>
            </a:r>
          </a:p>
          <a:p>
            <a:pPr marL="593954" lvl="2" indent="-197985" algn="just">
              <a:lnSpc>
                <a:spcPts val="2200"/>
              </a:lnSpc>
              <a:buFont typeface="Arial"/>
              <a:buChar char="⚬"/>
            </a:pPr>
            <a:r>
              <a:rPr lang="en-US" sz="1375" spc="-20">
                <a:solidFill>
                  <a:srgbClr val="494949"/>
                </a:solidFill>
                <a:latin typeface="Gothic A1 Medium"/>
              </a:rPr>
              <a:t>Thymeleaf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021285" y="3238500"/>
            <a:ext cx="14271171" cy="6625960"/>
            <a:chOff x="0" y="0"/>
            <a:chExt cx="2072855" cy="509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72855" cy="53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</a:t>
            </a:r>
          </a:p>
        </p:txBody>
      </p:sp>
      <p:pic>
        <p:nvPicPr>
          <p:cNvPr id="16" name="그림 15" descr="그래픽, 그래픽 디자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C1D6C40-34D4-AE8F-9565-54DA15E47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73928"/>
            <a:ext cx="4848076" cy="3030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EBCFFD-F6C2-A7BE-92C8-F7660B97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13" y="4016689"/>
            <a:ext cx="12683373" cy="534513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7A9EE2-89A5-2F7D-3E95-8B9FE608D8EB}"/>
              </a:ext>
            </a:extLst>
          </p:cNvPr>
          <p:cNvCxnSpPr>
            <a:cxnSpLocks/>
          </p:cNvCxnSpPr>
          <p:nvPr/>
        </p:nvCxnSpPr>
        <p:spPr>
          <a:xfrm>
            <a:off x="11658600" y="8572500"/>
            <a:ext cx="2286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4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Header, Payload, Signature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46F30-6A21-082A-1B51-8713A09B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9529"/>
            <a:ext cx="6185440" cy="1897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3E0E3-90AD-3893-9DFA-5B2C3B6D52D8}"/>
              </a:ext>
            </a:extLst>
          </p:cNvPr>
          <p:cNvSpPr txBox="1"/>
          <p:nvPr/>
        </p:nvSpPr>
        <p:spPr>
          <a:xfrm>
            <a:off x="3930920" y="4684704"/>
            <a:ext cx="254613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암호화 알고리즘</a:t>
            </a:r>
            <a:endParaRPr lang="en-US" altLang="ko-KR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b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typ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토큰의 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55CEE-FC04-6FA0-E104-391A7801F3F8}"/>
              </a:ext>
            </a:extLst>
          </p:cNvPr>
          <p:cNvSpPr txBox="1"/>
          <p:nvPr/>
        </p:nvSpPr>
        <p:spPr>
          <a:xfrm>
            <a:off x="13643507" y="4581586"/>
            <a:ext cx="254613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alg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암호화 알고리즘</a:t>
            </a:r>
            <a:endParaRPr lang="en-US" altLang="ko-KR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b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typ</a:t>
            </a:r>
            <a:r>
              <a:rPr lang="en-US" altLang="ko-KR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토큰의 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FB9FF1-D86B-7AC2-F97A-2673FD53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4165709"/>
            <a:ext cx="5794402" cy="2023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F3A26-1911-683B-A782-4D8A03DFD54A}"/>
              </a:ext>
            </a:extLst>
          </p:cNvPr>
          <p:cNvSpPr txBox="1"/>
          <p:nvPr/>
        </p:nvSpPr>
        <p:spPr>
          <a:xfrm>
            <a:off x="13984873" y="4304587"/>
            <a:ext cx="2204765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</a:t>
            </a:r>
            <a:endParaRPr lang="en-US" altLang="ko-KR" sz="15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등록된 클레임</a:t>
            </a:r>
            <a:b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sub : id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Name :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endParaRPr lang="en-US" altLang="ko-KR" sz="1500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클레임</a:t>
            </a:r>
            <a:b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admin: </a:t>
            </a:r>
            <a:r>
              <a:rPr lang="ko-KR" altLang="en-US" sz="15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권한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19A3A8-4E59-C192-6FC4-C823B69B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724044"/>
            <a:ext cx="6612471" cy="17419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8E0ED5-2510-489A-6E25-60D2B7335E8A}"/>
              </a:ext>
            </a:extLst>
          </p:cNvPr>
          <p:cNvSpPr txBox="1"/>
          <p:nvPr/>
        </p:nvSpPr>
        <p:spPr>
          <a:xfrm>
            <a:off x="9996217" y="8156414"/>
            <a:ext cx="2031709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Header</a:t>
            </a:r>
            <a:b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payload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Secret : </a:t>
            </a:r>
            <a:r>
              <a:rPr lang="ko-KR" altLang="en-US" sz="17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시크릿 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57B9A-A7F3-7237-3054-DEA1FD03E93E}"/>
              </a:ext>
            </a:extLst>
          </p:cNvPr>
          <p:cNvSpPr txBox="1"/>
          <p:nvPr/>
        </p:nvSpPr>
        <p:spPr>
          <a:xfrm>
            <a:off x="3124200" y="3240791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Header</a:t>
            </a:r>
            <a:endParaRPr lang="ko-KR" altLang="en-US" sz="3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B40E9-5EB4-C00F-5C3C-883C53838B9C}"/>
              </a:ext>
            </a:extLst>
          </p:cNvPr>
          <p:cNvSpPr txBox="1"/>
          <p:nvPr/>
        </p:nvSpPr>
        <p:spPr>
          <a:xfrm>
            <a:off x="12767207" y="3240363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Payload</a:t>
            </a:r>
            <a:endParaRPr lang="ko-KR" altLang="en-US" sz="3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30D9D-F9E0-18F4-51A9-E2FF47AC67C3}"/>
              </a:ext>
            </a:extLst>
          </p:cNvPr>
          <p:cNvSpPr txBox="1"/>
          <p:nvPr/>
        </p:nvSpPr>
        <p:spPr>
          <a:xfrm>
            <a:off x="7916335" y="6734828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Signature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1430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Header, Payload, Signature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30D9D-F9E0-18F4-51A9-E2FF47AC67C3}"/>
              </a:ext>
            </a:extLst>
          </p:cNvPr>
          <p:cNvSpPr txBox="1"/>
          <p:nvPr/>
        </p:nvSpPr>
        <p:spPr>
          <a:xfrm>
            <a:off x="7924800" y="3619500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JWT</a:t>
            </a:r>
            <a:endParaRPr lang="ko-KR" altLang="en-US" sz="3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CDCAED-474A-232A-C72A-266A0275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705620"/>
            <a:ext cx="12290152" cy="3104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4D61D-D4AD-213E-7214-AF3D539800F8}"/>
              </a:ext>
            </a:extLst>
          </p:cNvPr>
          <p:cNvSpPr txBox="1"/>
          <p:nvPr/>
        </p:nvSpPr>
        <p:spPr>
          <a:xfrm>
            <a:off x="3200400" y="4691777"/>
            <a:ext cx="12290152" cy="2862322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Header: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Payload: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Signature: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78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65E99CA-1E1F-6864-6E2B-DF379405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31" y="2552687"/>
            <a:ext cx="3790052" cy="9574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86500" y="1017814"/>
            <a:ext cx="10372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b="1" spc="-220" dirty="0">
                <a:solidFill>
                  <a:srgbClr val="1FA1E4"/>
                </a:solidFill>
                <a:ea typeface="Gothic A1 Ultra-Bold"/>
              </a:rPr>
              <a:t>JWT – </a:t>
            </a:r>
            <a:r>
              <a:rPr lang="ko-KR" altLang="en-US" sz="5500" spc="-220" dirty="0">
                <a:solidFill>
                  <a:srgbClr val="1FA1E4"/>
                </a:solidFill>
                <a:ea typeface="Gothic A1 Ultra-Bold"/>
              </a:rPr>
              <a:t>인증 방법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A6E8CF9-4C6C-817C-110D-799B881A4B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04" y="4457700"/>
            <a:ext cx="3124199" cy="3124199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523E840-F52F-85B3-B74D-4C864C0F21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98" y="4457700"/>
            <a:ext cx="2726803" cy="2726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11D96-5E4A-BDC8-FD0F-F5447E5D4B85}"/>
              </a:ext>
            </a:extLst>
          </p:cNvPr>
          <p:cNvSpPr txBox="1"/>
          <p:nvPr/>
        </p:nvSpPr>
        <p:spPr>
          <a:xfrm>
            <a:off x="1828800" y="7304900"/>
            <a:ext cx="854153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JWT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84353-88B7-D8EA-108F-67FC43D6C4D8}"/>
              </a:ext>
            </a:extLst>
          </p:cNvPr>
          <p:cNvSpPr txBox="1"/>
          <p:nvPr/>
        </p:nvSpPr>
        <p:spPr>
          <a:xfrm>
            <a:off x="15332468" y="3695700"/>
            <a:ext cx="1964932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Secret Key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7E5B45F-D53D-034E-9685-8E4776CB88A3}"/>
              </a:ext>
            </a:extLst>
          </p:cNvPr>
          <p:cNvCxnSpPr/>
          <p:nvPr/>
        </p:nvCxnSpPr>
        <p:spPr>
          <a:xfrm>
            <a:off x="6324600" y="6057900"/>
            <a:ext cx="594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469B66-0D75-6004-EB73-BBEC2690A4C4}"/>
              </a:ext>
            </a:extLst>
          </p:cNvPr>
          <p:cNvSpPr txBox="1"/>
          <p:nvPr/>
        </p:nvSpPr>
        <p:spPr>
          <a:xfrm>
            <a:off x="8729794" y="5267103"/>
            <a:ext cx="854153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000" b="1" dirty="0">
                <a:ea typeface="굴림" panose="020B0600000101010101" pitchFamily="50" charset="-127"/>
              </a:rPr>
              <a:t>JWT</a:t>
            </a:r>
            <a:endParaRPr lang="ko-KR" altLang="en-US" sz="3000" b="1" dirty="0">
              <a:ea typeface="굴림" panose="020B0600000101010101" pitchFamily="50" charset="-127"/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42CA15B6-A2B8-C4BF-D3DA-00473BE19439}"/>
              </a:ext>
            </a:extLst>
          </p:cNvPr>
          <p:cNvSpPr/>
          <p:nvPr/>
        </p:nvSpPr>
        <p:spPr>
          <a:xfrm>
            <a:off x="8168383" y="1706301"/>
            <a:ext cx="3505200" cy="2726794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BA13E6-B54E-2F33-33BC-3A56DF9CFA6C}"/>
              </a:ext>
            </a:extLst>
          </p:cNvPr>
          <p:cNvSpPr/>
          <p:nvPr/>
        </p:nvSpPr>
        <p:spPr>
          <a:xfrm>
            <a:off x="8229600" y="2552687"/>
            <a:ext cx="3352800" cy="615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61C06BB-59EA-7559-645E-456BED746378}"/>
              </a:ext>
            </a:extLst>
          </p:cNvPr>
          <p:cNvCxnSpPr/>
          <p:nvPr/>
        </p:nvCxnSpPr>
        <p:spPr>
          <a:xfrm>
            <a:off x="11582400" y="2857500"/>
            <a:ext cx="297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B21960-470F-4FDE-B254-6FD68B0FAB48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16306800" y="3168061"/>
            <a:ext cx="8134" cy="52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FC295-04AC-A120-F4EC-3D78636346F0}"/>
              </a:ext>
            </a:extLst>
          </p:cNvPr>
          <p:cNvSpPr/>
          <p:nvPr/>
        </p:nvSpPr>
        <p:spPr>
          <a:xfrm>
            <a:off x="14909301" y="2171700"/>
            <a:ext cx="2794998" cy="879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</a:rPr>
              <a:t>Sigunature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A9437-0AE2-A50D-7F9A-2D97E61296EC}"/>
              </a:ext>
            </a:extLst>
          </p:cNvPr>
          <p:cNvSpPr txBox="1"/>
          <p:nvPr/>
        </p:nvSpPr>
        <p:spPr>
          <a:xfrm>
            <a:off x="15813680" y="1405477"/>
            <a:ext cx="2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동일하면 인증 성공</a:t>
            </a:r>
          </a:p>
        </p:txBody>
      </p:sp>
    </p:spTree>
    <p:extLst>
      <p:ext uri="{BB962C8B-B14F-4D97-AF65-F5344CB8AC3E}">
        <p14:creationId xmlns:p14="http://schemas.microsoft.com/office/powerpoint/2010/main" val="27337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8" y="1017814"/>
            <a:ext cx="1404257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JWT – </a:t>
            </a:r>
            <a:r>
              <a:rPr lang="en-US" sz="5500" spc="-220" dirty="0" err="1">
                <a:solidFill>
                  <a:srgbClr val="1FA1E4"/>
                </a:solidFill>
                <a:latin typeface="Gothic A1 Ultra-Bold"/>
                <a:ea typeface="Gothic A1 Ultra-Bold"/>
              </a:rPr>
              <a:t>accessToken</a:t>
            </a:r>
            <a:r>
              <a:rPr lang="ko-KR" alt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 </a:t>
            </a:r>
            <a:r>
              <a:rPr lang="en-US" altLang="ko-KR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vs </a:t>
            </a:r>
            <a:r>
              <a:rPr lang="en-US" altLang="ko-KR" sz="5500" spc="-220" dirty="0" err="1">
                <a:solidFill>
                  <a:srgbClr val="1FA1E4"/>
                </a:solidFill>
                <a:latin typeface="Gothic A1 Ultra-Bold"/>
                <a:ea typeface="Gothic A1 Ultra-Bold"/>
              </a:rPr>
              <a:t>refreshToken</a:t>
            </a:r>
            <a:endParaRPr lang="en-US" sz="5500" spc="-220" dirty="0">
              <a:solidFill>
                <a:srgbClr val="1FA1E4"/>
              </a:solidFill>
              <a:latin typeface="Gothic A1 Ultra-Bold"/>
              <a:ea typeface="Gothic A1 Ultra-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53485" y="4453354"/>
            <a:ext cx="3086100" cy="4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b="1" spc="-80" dirty="0" err="1">
                <a:solidFill>
                  <a:srgbClr val="494949"/>
                </a:solidFill>
                <a:ea typeface="Gothic A1 Bold"/>
              </a:rPr>
              <a:t>accessToken</a:t>
            </a:r>
            <a:endParaRPr lang="en-US" sz="30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53485" y="6854651"/>
            <a:ext cx="308610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500" dirty="0">
                <a:solidFill>
                  <a:srgbClr val="2C92D5"/>
                </a:solidFill>
                <a:latin typeface="Gothic A1 Medium"/>
              </a:rPr>
              <a:t>접근 시 사용</a:t>
            </a:r>
            <a:endParaRPr lang="en-US" sz="2500" dirty="0">
              <a:solidFill>
                <a:srgbClr val="2C92D5"/>
              </a:solidFill>
              <a:latin typeface="Gothic A1 Medium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5902242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79921" y="4439742"/>
            <a:ext cx="3086100" cy="48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b="1" spc="-80" dirty="0" err="1">
                <a:solidFill>
                  <a:srgbClr val="494949"/>
                </a:solidFill>
                <a:ea typeface="Gothic A1 Bold"/>
              </a:rPr>
              <a:t>refreshToken</a:t>
            </a:r>
            <a:endParaRPr lang="en-US" sz="3000" b="1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52523" y="6771754"/>
            <a:ext cx="308610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500" dirty="0">
                <a:solidFill>
                  <a:srgbClr val="459FD9"/>
                </a:solidFill>
                <a:latin typeface="Gothic A1 Medium"/>
                <a:ea typeface="Gothic A1 Medium"/>
              </a:rPr>
              <a:t>access Token </a:t>
            </a:r>
            <a:r>
              <a:rPr lang="ko-KR" altLang="en-US" sz="2500" dirty="0">
                <a:solidFill>
                  <a:srgbClr val="459FD9"/>
                </a:solidFill>
                <a:latin typeface="Gothic A1 Medium"/>
                <a:ea typeface="Gothic A1 Medium"/>
              </a:rPr>
              <a:t>발급 시 사용</a:t>
            </a:r>
            <a:endParaRPr lang="en-US" sz="2500" dirty="0">
              <a:solidFill>
                <a:srgbClr val="459FD9"/>
              </a:solidFill>
              <a:latin typeface="Gothic A1 Medium"/>
              <a:ea typeface="Gothic A1 Medium"/>
              <a:hlinkClick r:id="rId2" tooltip="https://docs.google.com/spreadsheets/d/1DUF2isFWsqVSYhbaACYtbgcLi_YjDqpE3GLQIVgkKQg/edit#gid=698511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801280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1035889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JWT – </a:t>
            </a:r>
            <a:r>
              <a:rPr lang="ko-KR" alt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단점 및 보완</a:t>
            </a:r>
            <a:endParaRPr lang="en-US" sz="5500" spc="-220" dirty="0">
              <a:solidFill>
                <a:srgbClr val="1FA1E4"/>
              </a:solidFill>
              <a:latin typeface="Gothic A1 Ultra-Bold"/>
              <a:ea typeface="Gothic A1 Ultra-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54446" y="3600450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4446" y="4453354"/>
            <a:ext cx="3086100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-80" dirty="0" err="1">
                <a:solidFill>
                  <a:srgbClr val="494949"/>
                </a:solidFill>
                <a:ea typeface="Gothic A1 Bold"/>
              </a:rPr>
              <a:t>HttpOnly</a:t>
            </a:r>
            <a:r>
              <a:rPr lang="en-US" sz="3200" spc="-80" dirty="0">
                <a:solidFill>
                  <a:srgbClr val="494949"/>
                </a:solidFill>
                <a:ea typeface="Gothic A1 Bold"/>
              </a:rPr>
              <a:t> </a:t>
            </a:r>
            <a:r>
              <a:rPr lang="ko-KR" altLang="en-US" sz="3200" spc="-80" dirty="0">
                <a:solidFill>
                  <a:srgbClr val="494949"/>
                </a:solidFill>
                <a:ea typeface="Gothic A1 Bold"/>
              </a:rPr>
              <a:t>속성 추가</a:t>
            </a:r>
            <a:endParaRPr lang="en-US" sz="32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54446" y="6661883"/>
            <a:ext cx="308610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JS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를 통한 접근을 막는다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578085" y="2939594"/>
            <a:ext cx="1438823" cy="1321712"/>
            <a:chOff x="0" y="0"/>
            <a:chExt cx="1918431" cy="1762283"/>
          </a:xfrm>
        </p:grpSpPr>
        <p:grpSp>
          <p:nvGrpSpPr>
            <p:cNvPr id="16" name="Group 1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2003203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653485" y="3600450"/>
            <a:ext cx="3086100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77123" y="2939594"/>
            <a:ext cx="1438823" cy="1321712"/>
            <a:chOff x="0" y="0"/>
            <a:chExt cx="1918431" cy="1762283"/>
          </a:xfrm>
        </p:grpSpPr>
        <p:grpSp>
          <p:nvGrpSpPr>
            <p:cNvPr id="28" name="Group 28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53485" y="4453354"/>
            <a:ext cx="3086100" cy="151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b="1" spc="-80" dirty="0" err="1">
                <a:solidFill>
                  <a:srgbClr val="494949"/>
                </a:solidFill>
                <a:ea typeface="Gothic A1 Bold"/>
              </a:rPr>
              <a:t>accessToken</a:t>
            </a:r>
            <a:r>
              <a:rPr lang="ko-KR" altLang="en-US" sz="3200" spc="-80" dirty="0">
                <a:solidFill>
                  <a:srgbClr val="494949"/>
                </a:solidFill>
                <a:ea typeface="Gothic A1 Bold"/>
              </a:rPr>
              <a:t>의 유효기간을 줄였다</a:t>
            </a:r>
            <a:r>
              <a:rPr lang="en-US" altLang="ko-KR" sz="3200" spc="-80" dirty="0">
                <a:solidFill>
                  <a:srgbClr val="494949"/>
                </a:solidFill>
                <a:ea typeface="Gothic A1 Bold"/>
              </a:rPr>
              <a:t>.</a:t>
            </a:r>
            <a:endParaRPr lang="en-US" sz="32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53485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유효기간을 줄임으로써 탈취 당하더라도 사용을 오래 못하도록 하였다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5902242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552523" y="3600450"/>
            <a:ext cx="3086100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76162" y="2939594"/>
            <a:ext cx="1438823" cy="1321712"/>
            <a:chOff x="0" y="0"/>
            <a:chExt cx="1918431" cy="1762283"/>
          </a:xfrm>
        </p:grpSpPr>
        <p:grpSp>
          <p:nvGrpSpPr>
            <p:cNvPr id="42" name="Group 42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552523" y="4305300"/>
            <a:ext cx="3086100" cy="200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refreshToken</a:t>
            </a:r>
            <a:r>
              <a:rPr lang="ko-KR" alt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을 이용하여 </a:t>
            </a:r>
            <a:r>
              <a:rPr lang="en-US" altLang="ko-KR" sz="3000" spc="-80" dirty="0" err="1">
                <a:solidFill>
                  <a:srgbClr val="494949"/>
                </a:solidFill>
                <a:latin typeface="Gothic A1 Bold"/>
                <a:ea typeface="Gothic A1 Bold"/>
              </a:rPr>
              <a:t>accessToken</a:t>
            </a:r>
            <a:r>
              <a:rPr lang="ko-KR" altLang="en-US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을 발급 받는다</a:t>
            </a:r>
            <a:r>
              <a:rPr lang="en-US" altLang="ko-KR" sz="3000" spc="-80" dirty="0">
                <a:solidFill>
                  <a:srgbClr val="494949"/>
                </a:solidFill>
                <a:latin typeface="Gothic A1 Bold"/>
                <a:ea typeface="Gothic A1 Bold"/>
              </a:rPr>
              <a:t>.</a:t>
            </a:r>
            <a:endParaRPr lang="en-US" sz="3000" spc="-80" dirty="0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52523" y="6771754"/>
            <a:ext cx="308610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500" dirty="0" err="1">
                <a:solidFill>
                  <a:srgbClr val="2C92D5"/>
                </a:solidFill>
                <a:latin typeface="Gothic A1 Medium"/>
                <a:ea typeface="Gothic A1 Medium"/>
              </a:rPr>
              <a:t>accessToken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이 없을 때  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refreshToken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으로 발급 받는다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  <a:hlinkClick r:id="rId2" tooltip="https://docs.google.com/spreadsheets/d/1DUF2isFWsqVSYhbaACYtbgcLi_YjDqpE3GLQIVgkKQg/edit#gid=69851113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9801280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3451562" y="3600450"/>
            <a:ext cx="3086100" cy="5131641"/>
            <a:chOff x="0" y="0"/>
            <a:chExt cx="4114800" cy="6842188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275200" y="2939594"/>
            <a:ext cx="1438823" cy="1321712"/>
            <a:chOff x="0" y="0"/>
            <a:chExt cx="1918431" cy="1762283"/>
          </a:xfrm>
        </p:grpSpPr>
        <p:grpSp>
          <p:nvGrpSpPr>
            <p:cNvPr id="56" name="Group 5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3451562" y="4453354"/>
            <a:ext cx="3086100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>
                <a:solidFill>
                  <a:srgbClr val="494949"/>
                </a:solidFill>
                <a:latin typeface="Gothic A1 Bold"/>
                <a:ea typeface="Gothic A1 Bold"/>
              </a:rPr>
              <a:t>Rotating Refresh Token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451562" y="6661883"/>
            <a:ext cx="30861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RefreshToken</a:t>
            </a:r>
            <a:r>
              <a:rPr lang="ko-KR" altLang="en-US" sz="2500" dirty="0">
                <a:solidFill>
                  <a:srgbClr val="2C92D5"/>
                </a:solidFill>
                <a:latin typeface="Gothic A1 Medium"/>
                <a:ea typeface="Gothic A1 Medium"/>
              </a:rPr>
              <a:t>이 탈취 당할 수 도 있기 때문에 사용하면 재발급 받는다</a:t>
            </a:r>
            <a:r>
              <a:rPr lang="en-US" altLang="ko-KR" sz="2500" dirty="0">
                <a:solidFill>
                  <a:srgbClr val="2C92D5"/>
                </a:solidFill>
                <a:latin typeface="Gothic A1 Medium"/>
                <a:ea typeface="Gothic A1 Medium"/>
              </a:rPr>
              <a:t>.</a:t>
            </a:r>
            <a:endParaRPr lang="en-US" sz="2500" dirty="0">
              <a:solidFill>
                <a:srgbClr val="2C92D5"/>
              </a:solidFill>
              <a:latin typeface="Gothic A1 Medium"/>
              <a:ea typeface="Gothic A1 Medium"/>
              <a:hlinkClick r:id="rId2" tooltip="https://docs.google.com/spreadsheets/d/1DUF2isFWsqVSYhbaACYtbgcLi_YjDqpE3GLQIVgkKQg/edit#gid=69851113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13700319" y="6366608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4BBACBA0-2A30-6478-1F31-0EE0E834D3B0}"/>
              </a:ext>
            </a:extLst>
          </p:cNvPr>
          <p:cNvSpPr txBox="1"/>
          <p:nvPr/>
        </p:nvSpPr>
        <p:spPr>
          <a:xfrm>
            <a:off x="7692965" y="1708535"/>
            <a:ext cx="37191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>
                <a:solidFill>
                  <a:schemeClr val="accent1"/>
                </a:solidFill>
                <a:latin typeface="Gothic A1 Ultra-Bold"/>
                <a:ea typeface="Gothic A1 Ultra-Bold"/>
              </a:rPr>
              <a:t>토큰 탈취</a:t>
            </a:r>
            <a:endParaRPr lang="en-US" sz="5500" spc="-220" dirty="0">
              <a:solidFill>
                <a:schemeClr val="accent1"/>
              </a:solidFill>
              <a:latin typeface="Gothic A1 Ultra-Bold"/>
              <a:ea typeface="Gothic A1 Ultra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568</Words>
  <Application>Microsoft Office PowerPoint</Application>
  <PresentationFormat>사용자 지정</PresentationFormat>
  <Paragraphs>164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Gothic A1 Bold</vt:lpstr>
      <vt:lpstr>맑은 고딕</vt:lpstr>
      <vt:lpstr>Gothic A1 Ultra-Bold</vt:lpstr>
      <vt:lpstr>Calibri</vt:lpstr>
      <vt:lpstr>굴림</vt:lpstr>
      <vt:lpstr>Arial</vt:lpstr>
      <vt:lpstr>Gothic A1 Medium</vt:lpstr>
      <vt:lpstr>Montserrat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cp:lastModifiedBy>정동기</cp:lastModifiedBy>
  <cp:revision>78</cp:revision>
  <dcterms:created xsi:type="dcterms:W3CDTF">2006-08-16T00:00:00Z</dcterms:created>
  <dcterms:modified xsi:type="dcterms:W3CDTF">2023-11-24T00:52:53Z</dcterms:modified>
  <dc:identifier>DAF04goxCeQ</dc:identifier>
</cp:coreProperties>
</file>